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Lora" charset="1" panose="00000500000000000000"/>
      <p:regular r:id="rId15"/>
    </p:embeddedFont>
    <p:embeddedFont>
      <p:font typeface="Lora Bold" charset="1" panose="00000800000000000000"/>
      <p:regular r:id="rId16"/>
    </p:embeddedFont>
    <p:embeddedFont>
      <p:font typeface="Gagalin" charset="1" panose="00000500000000000000"/>
      <p:regular r:id="rId17"/>
    </p:embeddedFont>
    <p:embeddedFont>
      <p:font typeface="Alatsi" charset="1" panose="00000500000000000000"/>
      <p:regular r:id="rId18"/>
    </p:embeddedFont>
    <p:embeddedFont>
      <p:font typeface="Anton" charset="1" panose="00000500000000000000"/>
      <p:regular r:id="rId19"/>
    </p:embeddedFont>
    <p:embeddedFont>
      <p:font typeface="Arimo Bold" charset="1" panose="020B07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7281" y="0"/>
            <a:ext cx="3088591" cy="10287000"/>
            <a:chOff x="0" y="0"/>
            <a:chExt cx="81345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34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3456">
                  <a:moveTo>
                    <a:pt x="0" y="0"/>
                  </a:moveTo>
                  <a:lnTo>
                    <a:pt x="813456" y="0"/>
                  </a:lnTo>
                  <a:lnTo>
                    <a:pt x="8134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7FC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345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67875" y="1311549"/>
            <a:ext cx="6998751" cy="7663902"/>
            <a:chOff x="0" y="0"/>
            <a:chExt cx="5759450" cy="6306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-109220"/>
              <a:ext cx="5759450" cy="6416040"/>
            </a:xfrm>
            <a:custGeom>
              <a:avLst/>
              <a:gdLst/>
              <a:ahLst/>
              <a:cxnLst/>
              <a:rect r="r" b="b" t="t" l="l"/>
              <a:pathLst>
                <a:path h="6416040" w="5759450">
                  <a:moveTo>
                    <a:pt x="3689350" y="2145030"/>
                  </a:moveTo>
                  <a:lnTo>
                    <a:pt x="5759450" y="1197610"/>
                  </a:lnTo>
                  <a:lnTo>
                    <a:pt x="5759450" y="2886710"/>
                  </a:lnTo>
                  <a:lnTo>
                    <a:pt x="4556760" y="3754120"/>
                  </a:lnTo>
                  <a:cubicBezTo>
                    <a:pt x="4946650" y="3728720"/>
                    <a:pt x="5336540" y="3740150"/>
                    <a:pt x="5723890" y="3787140"/>
                  </a:cubicBezTo>
                  <a:lnTo>
                    <a:pt x="5585460" y="5309870"/>
                  </a:lnTo>
                  <a:cubicBezTo>
                    <a:pt x="3920490" y="5110480"/>
                    <a:pt x="871220" y="6416040"/>
                    <a:pt x="871220" y="6416040"/>
                  </a:cubicBezTo>
                  <a:lnTo>
                    <a:pt x="871220" y="5125720"/>
                  </a:lnTo>
                  <a:lnTo>
                    <a:pt x="833120" y="5143500"/>
                  </a:lnTo>
                  <a:cubicBezTo>
                    <a:pt x="538480" y="5278120"/>
                    <a:pt x="189230" y="5148580"/>
                    <a:pt x="54610" y="4852670"/>
                  </a:cubicBezTo>
                  <a:cubicBezTo>
                    <a:pt x="17780" y="4776470"/>
                    <a:pt x="0" y="4692650"/>
                    <a:pt x="0" y="4607560"/>
                  </a:cubicBezTo>
                  <a:lnTo>
                    <a:pt x="0" y="4607560"/>
                  </a:lnTo>
                  <a:cubicBezTo>
                    <a:pt x="0" y="4114800"/>
                    <a:pt x="207010" y="3644900"/>
                    <a:pt x="570230" y="3310890"/>
                  </a:cubicBezTo>
                  <a:lnTo>
                    <a:pt x="1681480" y="2293620"/>
                  </a:lnTo>
                  <a:cubicBezTo>
                    <a:pt x="1130300" y="2419350"/>
                    <a:pt x="563880" y="2466340"/>
                    <a:pt x="0" y="2437130"/>
                  </a:cubicBezTo>
                  <a:lnTo>
                    <a:pt x="0" y="1084580"/>
                  </a:lnTo>
                  <a:cubicBezTo>
                    <a:pt x="1257300" y="1145540"/>
                    <a:pt x="2424430" y="811530"/>
                    <a:pt x="3529330" y="203200"/>
                  </a:cubicBezTo>
                  <a:cubicBezTo>
                    <a:pt x="3896360" y="0"/>
                    <a:pt x="4358640" y="133350"/>
                    <a:pt x="4561840" y="500380"/>
                  </a:cubicBezTo>
                  <a:cubicBezTo>
                    <a:pt x="4624070" y="613410"/>
                    <a:pt x="4657090" y="739140"/>
                    <a:pt x="4657090" y="867410"/>
                  </a:cubicBezTo>
                  <a:lnTo>
                    <a:pt x="4657090" y="923290"/>
                  </a:lnTo>
                  <a:cubicBezTo>
                    <a:pt x="4657090" y="1136650"/>
                    <a:pt x="4568190" y="1339850"/>
                    <a:pt x="4410710" y="1483360"/>
                  </a:cubicBezTo>
                  <a:cubicBezTo>
                    <a:pt x="4122420" y="1747520"/>
                    <a:pt x="3689350" y="2145030"/>
                    <a:pt x="3689350" y="2145030"/>
                  </a:cubicBezTo>
                  <a:close/>
                </a:path>
              </a:pathLst>
            </a:custGeom>
            <a:blipFill>
              <a:blip r:embed="rId2"/>
              <a:stretch>
                <a:fillRect l="-47353" t="0" r="-4735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-3725255" y="7105272"/>
            <a:ext cx="7450509" cy="7450509"/>
          </a:xfrm>
          <a:custGeom>
            <a:avLst/>
            <a:gdLst/>
            <a:ahLst/>
            <a:cxnLst/>
            <a:rect r="r" b="b" t="t" l="l"/>
            <a:pathLst>
              <a:path h="7450509" w="7450509">
                <a:moveTo>
                  <a:pt x="0" y="0"/>
                </a:moveTo>
                <a:lnTo>
                  <a:pt x="7450510" y="0"/>
                </a:lnTo>
                <a:lnTo>
                  <a:pt x="7450510" y="7450510"/>
                </a:lnTo>
                <a:lnTo>
                  <a:pt x="0" y="74505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6625" y="-4304799"/>
            <a:ext cx="7450509" cy="7450509"/>
          </a:xfrm>
          <a:custGeom>
            <a:avLst/>
            <a:gdLst/>
            <a:ahLst/>
            <a:cxnLst/>
            <a:rect r="r" b="b" t="t" l="l"/>
            <a:pathLst>
              <a:path h="7450509" w="7450509">
                <a:moveTo>
                  <a:pt x="0" y="0"/>
                </a:moveTo>
                <a:lnTo>
                  <a:pt x="7450509" y="0"/>
                </a:lnTo>
                <a:lnTo>
                  <a:pt x="7450509" y="7450509"/>
                </a:lnTo>
                <a:lnTo>
                  <a:pt x="0" y="7450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31543" y="3918665"/>
            <a:ext cx="8058167" cy="2659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3"/>
              </a:lnSpc>
            </a:pPr>
            <a:r>
              <a:rPr lang="en-US" sz="18864" spc="62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3210" y="6465036"/>
            <a:ext cx="4273828" cy="481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1"/>
              </a:lnSpc>
              <a:spcBef>
                <a:spcPct val="0"/>
              </a:spcBef>
            </a:pPr>
            <a:r>
              <a:rPr lang="en-US" b="true" sz="2807">
                <a:solidFill>
                  <a:srgbClr val="252A7C"/>
                </a:solidFill>
                <a:latin typeface="Lora Bold"/>
                <a:ea typeface="Lora Bold"/>
                <a:cs typeface="Lora Bold"/>
                <a:sym typeface="Lora Bold"/>
              </a:rPr>
              <a:t>by Aram Al-Shahateet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31543" y="8281849"/>
            <a:ext cx="4273828" cy="97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1"/>
              </a:lnSpc>
            </a:pPr>
            <a:r>
              <a:rPr lang="en-US" sz="2807" b="true">
                <a:solidFill>
                  <a:srgbClr val="252A7C"/>
                </a:solidFill>
                <a:latin typeface="Lora Bold"/>
                <a:ea typeface="Lora Bold"/>
                <a:cs typeface="Lora Bold"/>
                <a:sym typeface="Lora Bold"/>
              </a:rPr>
              <a:t>supervision:</a:t>
            </a:r>
          </a:p>
          <a:p>
            <a:pPr algn="l" marL="0" indent="0" lvl="0">
              <a:lnSpc>
                <a:spcPts val="3931"/>
              </a:lnSpc>
              <a:spcBef>
                <a:spcPct val="0"/>
              </a:spcBef>
            </a:pPr>
            <a:r>
              <a:rPr lang="en-US" b="true" sz="2807">
                <a:solidFill>
                  <a:srgbClr val="252A7C"/>
                </a:solidFill>
                <a:latin typeface="Lora Bold"/>
                <a:ea typeface="Lora Bold"/>
                <a:cs typeface="Lora Bold"/>
                <a:sym typeface="Lora Bold"/>
              </a:rPr>
              <a:t>Ms. Doaa Ghanayem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1543" y="2434475"/>
            <a:ext cx="4744758" cy="155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6"/>
              </a:lnSpc>
            </a:pPr>
            <a:r>
              <a:rPr lang="en-US" sz="11107" spc="366">
                <a:solidFill>
                  <a:srgbClr val="252A7C"/>
                </a:solidFill>
                <a:latin typeface="Lora"/>
                <a:ea typeface="Lora"/>
                <a:cs typeface="Lora"/>
                <a:sym typeface="Lora"/>
              </a:rPr>
              <a:t>EIU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02619"/>
            <a:ext cx="7154125" cy="9032594"/>
            <a:chOff x="0" y="0"/>
            <a:chExt cx="660400" cy="8338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33802"/>
            </a:xfrm>
            <a:custGeom>
              <a:avLst/>
              <a:gdLst/>
              <a:ahLst/>
              <a:cxnLst/>
              <a:rect r="r" b="b" t="t" l="l"/>
              <a:pathLst>
                <a:path h="833802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969"/>
                  </a:cubicBezTo>
                  <a:lnTo>
                    <a:pt x="660400" y="833802"/>
                  </a:lnTo>
                  <a:lnTo>
                    <a:pt x="0" y="833802"/>
                  </a:lnTo>
                  <a:lnTo>
                    <a:pt x="0" y="329343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7A7FC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8425"/>
              <a:ext cx="660400" cy="735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65291" y="1692187"/>
            <a:ext cx="6680942" cy="6680942"/>
            <a:chOff x="0" y="0"/>
            <a:chExt cx="8916670" cy="8916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212862" y="2473339"/>
            <a:ext cx="8178165" cy="8229600"/>
          </a:xfrm>
          <a:custGeom>
            <a:avLst/>
            <a:gdLst/>
            <a:ahLst/>
            <a:cxnLst/>
            <a:rect r="r" b="b" t="t" l="l"/>
            <a:pathLst>
              <a:path h="8229600" w="8178165">
                <a:moveTo>
                  <a:pt x="0" y="0"/>
                </a:moveTo>
                <a:lnTo>
                  <a:pt x="8178165" y="0"/>
                </a:lnTo>
                <a:lnTo>
                  <a:pt x="817816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30100" y="3538020"/>
            <a:ext cx="8365526" cy="309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25"/>
              </a:lnSpc>
            </a:pPr>
            <a:r>
              <a:rPr lang="en-US" sz="5875">
                <a:solidFill>
                  <a:srgbClr val="252A7C"/>
                </a:solidFill>
                <a:latin typeface="Gagalin"/>
                <a:ea typeface="Gagalin"/>
                <a:cs typeface="Gagalin"/>
                <a:sym typeface="Gagalin"/>
              </a:rPr>
              <a:t>Imagine a World Where Your Home Thinks for Itself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481952" y="564547"/>
            <a:ext cx="1819992" cy="1707484"/>
          </a:xfrm>
          <a:custGeom>
            <a:avLst/>
            <a:gdLst/>
            <a:ahLst/>
            <a:cxnLst/>
            <a:rect r="r" b="b" t="t" l="l"/>
            <a:pathLst>
              <a:path h="1707484" w="1819992">
                <a:moveTo>
                  <a:pt x="0" y="0"/>
                </a:moveTo>
                <a:lnTo>
                  <a:pt x="1819993" y="0"/>
                </a:lnTo>
                <a:lnTo>
                  <a:pt x="1819993" y="1707484"/>
                </a:lnTo>
                <a:lnTo>
                  <a:pt x="0" y="170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389" y="1463675"/>
            <a:ext cx="13180039" cy="191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9"/>
              </a:lnSpc>
            </a:pPr>
            <a:r>
              <a:rPr lang="en-US" sz="11199">
                <a:solidFill>
                  <a:srgbClr val="252A7C"/>
                </a:solidFill>
                <a:latin typeface="Alatsi"/>
                <a:ea typeface="Alatsi"/>
                <a:cs typeface="Alatsi"/>
                <a:sym typeface="Alatsi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2946" y="8790757"/>
            <a:ext cx="688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IOT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64382" y="4231979"/>
            <a:ext cx="4480960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what is IOT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64382" y="5139394"/>
            <a:ext cx="4480960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Why IOT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4382" y="6046810"/>
            <a:ext cx="5241454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How IOT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3288" y="5660301"/>
            <a:ext cx="4480960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Future of IOT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13288" y="4776492"/>
            <a:ext cx="8992264" cy="821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14" indent="-518157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Challenges and Concerns</a:t>
            </a:r>
          </a:p>
        </p:txBody>
      </p:sp>
      <p:sp>
        <p:nvSpPr>
          <p:cNvPr name="AutoShape 9" id="9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7A7F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7A7FC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5859155" y="299611"/>
            <a:ext cx="1562612" cy="95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2845001" y="434334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01700" y="614206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29956" y="7930033"/>
            <a:ext cx="19947911" cy="5908007"/>
            <a:chOff x="0" y="0"/>
            <a:chExt cx="5039628" cy="149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9628" cy="1492595"/>
            </a:xfrm>
            <a:custGeom>
              <a:avLst/>
              <a:gdLst/>
              <a:ahLst/>
              <a:cxnLst/>
              <a:rect r="r" b="b" t="t" l="l"/>
              <a:pathLst>
                <a:path h="1492595" w="5039628">
                  <a:moveTo>
                    <a:pt x="0" y="0"/>
                  </a:moveTo>
                  <a:lnTo>
                    <a:pt x="5039628" y="0"/>
                  </a:lnTo>
                  <a:lnTo>
                    <a:pt x="5039628" y="1492595"/>
                  </a:lnTo>
                  <a:lnTo>
                    <a:pt x="0" y="1492595"/>
                  </a:lnTo>
                  <a:close/>
                </a:path>
              </a:pathLst>
            </a:custGeom>
            <a:solidFill>
              <a:srgbClr val="7A7FC7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39628" cy="154022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80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827317" y="2438202"/>
            <a:ext cx="7006894" cy="7020930"/>
            <a:chOff x="0" y="0"/>
            <a:chExt cx="1014349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43351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10143351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0" t="-25" r="0" b="-2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149600" y="2368550"/>
              <a:ext cx="5156200" cy="6858000"/>
            </a:xfrm>
            <a:custGeom>
              <a:avLst/>
              <a:gdLst/>
              <a:ahLst/>
              <a:cxnLst/>
              <a:rect r="r" b="b" t="t" l="l"/>
              <a:pathLst>
                <a:path h="6858000" w="51562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l="-70230" t="0" r="-7023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74650" y="673100"/>
              <a:ext cx="6318250" cy="8427288"/>
            </a:xfrm>
            <a:custGeom>
              <a:avLst/>
              <a:gdLst/>
              <a:ahLst/>
              <a:cxnLst/>
              <a:rect r="r" b="b" t="t" l="l"/>
              <a:pathLst>
                <a:path h="8427288" w="6318250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92320" t="0" r="-73112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2571718">
            <a:off x="-1729447" y="8557594"/>
            <a:ext cx="3992153" cy="4114800"/>
          </a:xfrm>
          <a:custGeom>
            <a:avLst/>
            <a:gdLst/>
            <a:ahLst/>
            <a:cxnLst/>
            <a:rect r="r" b="b" t="t" l="l"/>
            <a:pathLst>
              <a:path h="4114800" w="3992153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100000">
            <a:off x="15981942" y="-1788025"/>
            <a:ext cx="3992153" cy="4114800"/>
          </a:xfrm>
          <a:custGeom>
            <a:avLst/>
            <a:gdLst/>
            <a:ahLst/>
            <a:cxnLst/>
            <a:rect r="r" b="b" t="t" l="l"/>
            <a:pathLst>
              <a:path h="4114800" w="3992153">
                <a:moveTo>
                  <a:pt x="0" y="0"/>
                </a:moveTo>
                <a:lnTo>
                  <a:pt x="3992153" y="0"/>
                </a:lnTo>
                <a:lnTo>
                  <a:pt x="3992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8173" y="428555"/>
            <a:ext cx="8335827" cy="200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056"/>
              </a:lnSpc>
              <a:spcBef>
                <a:spcPct val="0"/>
              </a:spcBef>
            </a:pPr>
            <a:r>
              <a:rPr lang="en-US" sz="10400">
                <a:solidFill>
                  <a:srgbClr val="252A7C"/>
                </a:solidFill>
                <a:latin typeface="Anton"/>
                <a:ea typeface="Anton"/>
                <a:cs typeface="Anton"/>
                <a:sym typeface="Anton"/>
              </a:rPr>
              <a:t>what is IOT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9075" y="3652454"/>
            <a:ext cx="10267225" cy="4908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Definition</a:t>
            </a:r>
          </a:p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Purpose</a:t>
            </a:r>
          </a:p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Applications of IoT</a:t>
            </a: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0418" y="-2441628"/>
            <a:ext cx="8690625" cy="6352057"/>
          </a:xfrm>
          <a:custGeom>
            <a:avLst/>
            <a:gdLst/>
            <a:ahLst/>
            <a:cxnLst/>
            <a:rect r="r" b="b" t="t" l="l"/>
            <a:pathLst>
              <a:path h="6352057" w="8690625">
                <a:moveTo>
                  <a:pt x="0" y="0"/>
                </a:moveTo>
                <a:lnTo>
                  <a:pt x="8690625" y="0"/>
                </a:lnTo>
                <a:lnTo>
                  <a:pt x="8690625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59205" y="1921954"/>
            <a:ext cx="6498274" cy="6498274"/>
            <a:chOff x="0" y="0"/>
            <a:chExt cx="8916670" cy="89166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4"/>
              <a:stretch>
                <a:fillRect l="-67437" t="0" r="-1335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66006" y="8420228"/>
            <a:ext cx="1786588" cy="1676145"/>
          </a:xfrm>
          <a:custGeom>
            <a:avLst/>
            <a:gdLst/>
            <a:ahLst/>
            <a:cxnLst/>
            <a:rect r="r" b="b" t="t" l="l"/>
            <a:pathLst>
              <a:path h="1676145" w="1786588">
                <a:moveTo>
                  <a:pt x="0" y="0"/>
                </a:moveTo>
                <a:lnTo>
                  <a:pt x="1786588" y="0"/>
                </a:lnTo>
                <a:lnTo>
                  <a:pt x="1786588" y="1676144"/>
                </a:lnTo>
                <a:lnTo>
                  <a:pt x="0" y="16761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3471" y="600075"/>
            <a:ext cx="10800156" cy="1997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79"/>
              </a:lnSpc>
            </a:pPr>
            <a:r>
              <a:rPr lang="en-US" sz="10353">
                <a:solidFill>
                  <a:srgbClr val="252A7C"/>
                </a:solidFill>
                <a:latin typeface="Anton"/>
                <a:ea typeface="Anton"/>
                <a:cs typeface="Anton"/>
                <a:sym typeface="Anton"/>
              </a:rPr>
              <a:t>Why IOT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6402" y="3612165"/>
            <a:ext cx="10267225" cy="561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We’re a bit lazy!</a:t>
            </a:r>
          </a:p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We want to automate everything!</a:t>
            </a:r>
          </a:p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We want remote control!</a:t>
            </a:r>
          </a:p>
          <a:p>
            <a:pPr algn="l" marL="862694" indent="-431347" lvl="1">
              <a:lnSpc>
                <a:spcPts val="5594"/>
              </a:lnSpc>
              <a:buFont typeface="Arial"/>
              <a:buChar char="•"/>
            </a:pPr>
            <a:r>
              <a:rPr lang="en-US" b="true" sz="3995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We want real-time data!</a:t>
            </a: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5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25" y="3736801"/>
            <a:ext cx="4666782" cy="1170749"/>
            <a:chOff x="0" y="0"/>
            <a:chExt cx="1179013" cy="2957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9013" cy="295777"/>
            </a:xfrm>
            <a:custGeom>
              <a:avLst/>
              <a:gdLst/>
              <a:ahLst/>
              <a:cxnLst/>
              <a:rect r="r" b="b" t="t" l="l"/>
              <a:pathLst>
                <a:path h="295777" w="1179013">
                  <a:moveTo>
                    <a:pt x="0" y="0"/>
                  </a:moveTo>
                  <a:lnTo>
                    <a:pt x="1179013" y="0"/>
                  </a:lnTo>
                  <a:lnTo>
                    <a:pt x="1179013" y="295777"/>
                  </a:lnTo>
                  <a:lnTo>
                    <a:pt x="0" y="295777"/>
                  </a:lnTo>
                  <a:close/>
                </a:path>
              </a:pathLst>
            </a:custGeom>
            <a:solidFill>
              <a:srgbClr val="D9D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79013" cy="4005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904"/>
                </a:lnSpc>
                <a:spcBef>
                  <a:spcPct val="0"/>
                </a:spcBef>
              </a:pPr>
              <a:r>
                <a:rPr lang="en-US" b="true" sz="421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Devices/Sensors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10967" y="3736801"/>
            <a:ext cx="4598076" cy="1170749"/>
            <a:chOff x="0" y="0"/>
            <a:chExt cx="1161655" cy="2957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1655" cy="295777"/>
            </a:xfrm>
            <a:custGeom>
              <a:avLst/>
              <a:gdLst/>
              <a:ahLst/>
              <a:cxnLst/>
              <a:rect r="r" b="b" t="t" l="l"/>
              <a:pathLst>
                <a:path h="295777" w="1161655">
                  <a:moveTo>
                    <a:pt x="0" y="0"/>
                  </a:moveTo>
                  <a:lnTo>
                    <a:pt x="1161655" y="0"/>
                  </a:lnTo>
                  <a:lnTo>
                    <a:pt x="1161655" y="295777"/>
                  </a:lnTo>
                  <a:lnTo>
                    <a:pt x="0" y="295777"/>
                  </a:lnTo>
                  <a:close/>
                </a:path>
              </a:pathLst>
            </a:custGeom>
            <a:solidFill>
              <a:srgbClr val="D9D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161655" cy="4005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84"/>
                </a:lnSpc>
                <a:spcBef>
                  <a:spcPct val="0"/>
                </a:spcBef>
              </a:pPr>
              <a:r>
                <a:rPr lang="en-US" b="true" sz="441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Connectivity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56668" y="3736801"/>
            <a:ext cx="4434832" cy="1170749"/>
            <a:chOff x="0" y="0"/>
            <a:chExt cx="1120413" cy="2957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0413" cy="295777"/>
            </a:xfrm>
            <a:custGeom>
              <a:avLst/>
              <a:gdLst/>
              <a:ahLst/>
              <a:cxnLst/>
              <a:rect r="r" b="b" t="t" l="l"/>
              <a:pathLst>
                <a:path h="295777" w="1120413">
                  <a:moveTo>
                    <a:pt x="0" y="0"/>
                  </a:moveTo>
                  <a:lnTo>
                    <a:pt x="1120413" y="0"/>
                  </a:lnTo>
                  <a:lnTo>
                    <a:pt x="1120413" y="295777"/>
                  </a:lnTo>
                  <a:lnTo>
                    <a:pt x="0" y="295777"/>
                  </a:lnTo>
                  <a:close/>
                </a:path>
              </a:pathLst>
            </a:custGeom>
            <a:solidFill>
              <a:srgbClr val="D9D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1120413" cy="4005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5904"/>
                </a:lnSpc>
                <a:spcBef>
                  <a:spcPct val="0"/>
                </a:spcBef>
              </a:pPr>
              <a:r>
                <a:rPr lang="en-US" b="true" sz="421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Processing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35312" y="3736801"/>
            <a:ext cx="4242353" cy="1170749"/>
            <a:chOff x="0" y="0"/>
            <a:chExt cx="1071785" cy="29577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1785" cy="295777"/>
            </a:xfrm>
            <a:custGeom>
              <a:avLst/>
              <a:gdLst/>
              <a:ahLst/>
              <a:cxnLst/>
              <a:rect r="r" b="b" t="t" l="l"/>
              <a:pathLst>
                <a:path h="295777" w="1071785">
                  <a:moveTo>
                    <a:pt x="0" y="0"/>
                  </a:moveTo>
                  <a:lnTo>
                    <a:pt x="1071785" y="0"/>
                  </a:lnTo>
                  <a:lnTo>
                    <a:pt x="1071785" y="295777"/>
                  </a:lnTo>
                  <a:lnTo>
                    <a:pt x="0" y="295777"/>
                  </a:lnTo>
                  <a:close/>
                </a:path>
              </a:pathLst>
            </a:custGeom>
            <a:solidFill>
              <a:srgbClr val="D9D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071785" cy="4005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6184"/>
                </a:lnSpc>
                <a:spcBef>
                  <a:spcPct val="0"/>
                </a:spcBef>
              </a:pPr>
              <a:r>
                <a:rPr lang="en-US" b="true" sz="4417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 Interface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5725" y="5143500"/>
            <a:ext cx="4666782" cy="3122611"/>
          </a:xfrm>
          <a:custGeom>
            <a:avLst/>
            <a:gdLst/>
            <a:ahLst/>
            <a:cxnLst/>
            <a:rect r="r" b="b" t="t" l="l"/>
            <a:pathLst>
              <a:path h="3122611" w="4666782">
                <a:moveTo>
                  <a:pt x="0" y="0"/>
                </a:moveTo>
                <a:lnTo>
                  <a:pt x="4666782" y="0"/>
                </a:lnTo>
                <a:lnTo>
                  <a:pt x="4666782" y="3122611"/>
                </a:lnTo>
                <a:lnTo>
                  <a:pt x="0" y="3122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73" t="0" r="-1257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10967" y="5143500"/>
            <a:ext cx="4598076" cy="3122611"/>
          </a:xfrm>
          <a:custGeom>
            <a:avLst/>
            <a:gdLst/>
            <a:ahLst/>
            <a:cxnLst/>
            <a:rect r="r" b="b" t="t" l="l"/>
            <a:pathLst>
              <a:path h="3122611" w="4598076">
                <a:moveTo>
                  <a:pt x="0" y="0"/>
                </a:moveTo>
                <a:lnTo>
                  <a:pt x="4598076" y="0"/>
                </a:lnTo>
                <a:lnTo>
                  <a:pt x="4598076" y="3122611"/>
                </a:lnTo>
                <a:lnTo>
                  <a:pt x="0" y="312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97" r="0" b="-33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456668" y="5143500"/>
            <a:ext cx="4434832" cy="3122611"/>
          </a:xfrm>
          <a:custGeom>
            <a:avLst/>
            <a:gdLst/>
            <a:ahLst/>
            <a:cxnLst/>
            <a:rect r="r" b="b" t="t" l="l"/>
            <a:pathLst>
              <a:path h="3122611" w="4434832">
                <a:moveTo>
                  <a:pt x="0" y="0"/>
                </a:moveTo>
                <a:lnTo>
                  <a:pt x="4434831" y="0"/>
                </a:lnTo>
                <a:lnTo>
                  <a:pt x="4434831" y="3122611"/>
                </a:lnTo>
                <a:lnTo>
                  <a:pt x="0" y="312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8" t="0" r="-374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935312" y="5143500"/>
            <a:ext cx="4242353" cy="3122611"/>
          </a:xfrm>
          <a:custGeom>
            <a:avLst/>
            <a:gdLst/>
            <a:ahLst/>
            <a:cxnLst/>
            <a:rect r="r" b="b" t="t" l="l"/>
            <a:pathLst>
              <a:path h="3122611" w="4242353">
                <a:moveTo>
                  <a:pt x="0" y="0"/>
                </a:moveTo>
                <a:lnTo>
                  <a:pt x="4242353" y="0"/>
                </a:lnTo>
                <a:lnTo>
                  <a:pt x="4242353" y="3122611"/>
                </a:lnTo>
                <a:lnTo>
                  <a:pt x="0" y="3122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48" t="0" r="-5248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66025" y="1175045"/>
            <a:ext cx="9525474" cy="17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 spc="135">
                <a:solidFill>
                  <a:srgbClr val="252A7C"/>
                </a:solidFill>
                <a:latin typeface="Anton"/>
                <a:ea typeface="Anton"/>
                <a:cs typeface="Anton"/>
                <a:sym typeface="Anton"/>
              </a:rPr>
              <a:t>How IOT 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4954093" y="-208997"/>
            <a:ext cx="0" cy="10974228"/>
          </a:xfrm>
          <a:prstGeom prst="line">
            <a:avLst/>
          </a:prstGeom>
          <a:ln cap="flat" w="19050">
            <a:solidFill>
              <a:srgbClr val="100F0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4848206" cy="10287000"/>
            <a:chOff x="0" y="0"/>
            <a:chExt cx="1276894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68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76894">
                  <a:moveTo>
                    <a:pt x="0" y="0"/>
                  </a:moveTo>
                  <a:lnTo>
                    <a:pt x="1276894" y="0"/>
                  </a:lnTo>
                  <a:lnTo>
                    <a:pt x="12768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AAEE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76894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56637" y="1771117"/>
            <a:ext cx="17822925" cy="6405099"/>
            <a:chOff x="0" y="0"/>
            <a:chExt cx="4694104" cy="16869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694104" cy="1686940"/>
            </a:xfrm>
            <a:custGeom>
              <a:avLst/>
              <a:gdLst/>
              <a:ahLst/>
              <a:cxnLst/>
              <a:rect r="r" b="b" t="t" l="l"/>
              <a:pathLst>
                <a:path h="1686940" w="4694104">
                  <a:moveTo>
                    <a:pt x="0" y="0"/>
                  </a:moveTo>
                  <a:lnTo>
                    <a:pt x="4694104" y="0"/>
                  </a:lnTo>
                  <a:lnTo>
                    <a:pt x="4694104" y="1686940"/>
                  </a:lnTo>
                  <a:lnTo>
                    <a:pt x="0" y="1686940"/>
                  </a:lnTo>
                  <a:close/>
                </a:path>
              </a:pathLst>
            </a:custGeom>
            <a:solidFill>
              <a:srgbClr val="D9DA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694104" cy="1715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2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3712" y="1991546"/>
            <a:ext cx="8999144" cy="160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579"/>
              </a:lnSpc>
              <a:spcBef>
                <a:spcPct val="0"/>
              </a:spcBef>
            </a:pPr>
            <a:r>
              <a:rPr lang="en-US" sz="8280">
                <a:solidFill>
                  <a:srgbClr val="252A7C"/>
                </a:solidFill>
                <a:latin typeface="Anton"/>
                <a:ea typeface="Anton"/>
                <a:cs typeface="Anton"/>
                <a:sym typeface="Anton"/>
              </a:rPr>
              <a:t>Future of IOT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332031" y="839865"/>
            <a:ext cx="7927269" cy="7779725"/>
            <a:chOff x="0" y="0"/>
            <a:chExt cx="6277610" cy="6160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77610" cy="6162040"/>
            </a:xfrm>
            <a:custGeom>
              <a:avLst/>
              <a:gdLst/>
              <a:ahLst/>
              <a:cxnLst/>
              <a:rect r="r" b="b" t="t" l="l"/>
              <a:pathLst>
                <a:path h="6162040" w="6277610">
                  <a:moveTo>
                    <a:pt x="2890520" y="4845050"/>
                  </a:moveTo>
                  <a:lnTo>
                    <a:pt x="1695450" y="4845050"/>
                  </a:lnTo>
                  <a:lnTo>
                    <a:pt x="1621790" y="4081780"/>
                  </a:lnTo>
                  <a:lnTo>
                    <a:pt x="1195070" y="5676900"/>
                  </a:lnTo>
                  <a:lnTo>
                    <a:pt x="0" y="5676900"/>
                  </a:lnTo>
                  <a:cubicBezTo>
                    <a:pt x="0" y="5676900"/>
                    <a:pt x="852170" y="2481580"/>
                    <a:pt x="1178560" y="1259840"/>
                  </a:cubicBezTo>
                  <a:cubicBezTo>
                    <a:pt x="1252220" y="984250"/>
                    <a:pt x="1501140" y="792480"/>
                    <a:pt x="1786890" y="792480"/>
                  </a:cubicBezTo>
                  <a:lnTo>
                    <a:pt x="1901190" y="792480"/>
                  </a:lnTo>
                  <a:cubicBezTo>
                    <a:pt x="2236470" y="792480"/>
                    <a:pt x="2512060" y="1055370"/>
                    <a:pt x="2529840" y="1389380"/>
                  </a:cubicBezTo>
                  <a:cubicBezTo>
                    <a:pt x="2560320" y="1996440"/>
                    <a:pt x="2603500" y="2848610"/>
                    <a:pt x="2603500" y="2848610"/>
                  </a:cubicBezTo>
                  <a:cubicBezTo>
                    <a:pt x="2603500" y="2848610"/>
                    <a:pt x="2717800" y="2038350"/>
                    <a:pt x="2801620" y="1435100"/>
                  </a:cubicBezTo>
                  <a:cubicBezTo>
                    <a:pt x="2853690" y="1065530"/>
                    <a:pt x="3169920" y="791210"/>
                    <a:pt x="3542030" y="791210"/>
                  </a:cubicBezTo>
                  <a:lnTo>
                    <a:pt x="3542030" y="791210"/>
                  </a:lnTo>
                  <a:cubicBezTo>
                    <a:pt x="3999230" y="791210"/>
                    <a:pt x="4371340" y="1160780"/>
                    <a:pt x="4372610" y="1617980"/>
                  </a:cubicBezTo>
                  <a:cubicBezTo>
                    <a:pt x="4375150" y="2189480"/>
                    <a:pt x="4377690" y="2848610"/>
                    <a:pt x="4377690" y="2848610"/>
                  </a:cubicBezTo>
                  <a:lnTo>
                    <a:pt x="4919980" y="0"/>
                  </a:lnTo>
                  <a:lnTo>
                    <a:pt x="6115050" y="0"/>
                  </a:lnTo>
                  <a:lnTo>
                    <a:pt x="6277610" y="4845050"/>
                  </a:lnTo>
                  <a:lnTo>
                    <a:pt x="5082540" y="4845050"/>
                  </a:lnTo>
                  <a:lnTo>
                    <a:pt x="5049520" y="2849880"/>
                  </a:lnTo>
                  <a:cubicBezTo>
                    <a:pt x="5049520" y="2849880"/>
                    <a:pt x="4690110" y="4707890"/>
                    <a:pt x="4509770" y="5641340"/>
                  </a:cubicBezTo>
                  <a:cubicBezTo>
                    <a:pt x="4451350" y="5943600"/>
                    <a:pt x="4187190" y="6162040"/>
                    <a:pt x="3878580" y="6162040"/>
                  </a:cubicBezTo>
                  <a:lnTo>
                    <a:pt x="3878580" y="6162040"/>
                  </a:lnTo>
                  <a:cubicBezTo>
                    <a:pt x="3510280" y="6162040"/>
                    <a:pt x="3211830" y="5864860"/>
                    <a:pt x="3210559" y="5496560"/>
                  </a:cubicBezTo>
                  <a:cubicBezTo>
                    <a:pt x="3205480" y="4593590"/>
                    <a:pt x="3197859" y="3088640"/>
                    <a:pt x="3197859" y="3088640"/>
                  </a:cubicBezTo>
                  <a:lnTo>
                    <a:pt x="2988309" y="4845050"/>
                  </a:lnTo>
                  <a:lnTo>
                    <a:pt x="2890520" y="4845050"/>
                  </a:lnTo>
                </a:path>
              </a:pathLst>
            </a:custGeom>
            <a:blipFill>
              <a:blip r:embed="rId2"/>
              <a:stretch>
                <a:fillRect l="-14241" t="0" r="-575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424103" y="4253217"/>
            <a:ext cx="10267225" cy="199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1105" indent="-420552" lvl="1">
              <a:lnSpc>
                <a:spcPts val="5454"/>
              </a:lnSpc>
              <a:buFont typeface="Arial"/>
              <a:buChar char="•"/>
            </a:pPr>
            <a:r>
              <a:rPr lang="en-US" sz="389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Smart Cities</a:t>
            </a:r>
          </a:p>
          <a:p>
            <a:pPr algn="l" marL="841105" indent="-420552" lvl="1">
              <a:lnSpc>
                <a:spcPts val="5454"/>
              </a:lnSpc>
              <a:buFont typeface="Arial"/>
              <a:buChar char="•"/>
            </a:pPr>
            <a:r>
              <a:rPr lang="en-US" sz="389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Healthcare Advancements</a:t>
            </a:r>
          </a:p>
          <a:p>
            <a:pPr algn="l">
              <a:lnSpc>
                <a:spcPts val="51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7726" y="752475"/>
            <a:ext cx="10906817" cy="1257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11"/>
              </a:lnSpc>
              <a:spcBef>
                <a:spcPct val="0"/>
              </a:spcBef>
            </a:pPr>
            <a:r>
              <a:rPr lang="en-US" sz="6470">
                <a:solidFill>
                  <a:srgbClr val="252A7C"/>
                </a:solidFill>
                <a:latin typeface="Anton"/>
                <a:ea typeface="Anton"/>
                <a:cs typeface="Anton"/>
                <a:sym typeface="Anton"/>
              </a:rPr>
              <a:t>Challenges and Concerns</a:t>
            </a:r>
          </a:p>
        </p:txBody>
      </p:sp>
      <p:sp>
        <p:nvSpPr>
          <p:cNvPr name="AutoShape 3" id="3"/>
          <p:cNvSpPr/>
          <p:nvPr/>
        </p:nvSpPr>
        <p:spPr>
          <a:xfrm>
            <a:off x="12068938" y="1528951"/>
            <a:ext cx="10380725" cy="0"/>
          </a:xfrm>
          <a:prstGeom prst="line">
            <a:avLst/>
          </a:prstGeom>
          <a:ln cap="flat" w="19050">
            <a:solidFill>
              <a:srgbClr val="252A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5604" y="681354"/>
            <a:ext cx="1786588" cy="1676145"/>
          </a:xfrm>
          <a:custGeom>
            <a:avLst/>
            <a:gdLst/>
            <a:ahLst/>
            <a:cxnLst/>
            <a:rect r="r" b="b" t="t" l="l"/>
            <a:pathLst>
              <a:path h="1676145" w="1786588">
                <a:moveTo>
                  <a:pt x="0" y="0"/>
                </a:moveTo>
                <a:lnTo>
                  <a:pt x="1786588" y="0"/>
                </a:lnTo>
                <a:lnTo>
                  <a:pt x="1786588" y="1676144"/>
                </a:lnTo>
                <a:lnTo>
                  <a:pt x="0" y="167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733087" y="7619962"/>
            <a:ext cx="4238456" cy="1218556"/>
          </a:xfrm>
          <a:custGeom>
            <a:avLst/>
            <a:gdLst/>
            <a:ahLst/>
            <a:cxnLst/>
            <a:rect r="r" b="b" t="t" l="l"/>
            <a:pathLst>
              <a:path h="1218556" w="4238456">
                <a:moveTo>
                  <a:pt x="0" y="0"/>
                </a:moveTo>
                <a:lnTo>
                  <a:pt x="4238455" y="0"/>
                </a:lnTo>
                <a:lnTo>
                  <a:pt x="4238455" y="1218556"/>
                </a:lnTo>
                <a:lnTo>
                  <a:pt x="0" y="121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96534" y="3582024"/>
            <a:ext cx="3899590" cy="4530193"/>
            <a:chOff x="0" y="0"/>
            <a:chExt cx="546608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5"/>
              <a:stretch>
                <a:fillRect l="-60028" t="0" r="-60028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4971542" y="7619962"/>
            <a:ext cx="4238456" cy="1218556"/>
          </a:xfrm>
          <a:custGeom>
            <a:avLst/>
            <a:gdLst/>
            <a:ahLst/>
            <a:cxnLst/>
            <a:rect r="r" b="b" t="t" l="l"/>
            <a:pathLst>
              <a:path h="1218556" w="4238456">
                <a:moveTo>
                  <a:pt x="0" y="0"/>
                </a:moveTo>
                <a:lnTo>
                  <a:pt x="4238456" y="0"/>
                </a:lnTo>
                <a:lnTo>
                  <a:pt x="4238456" y="1218556"/>
                </a:lnTo>
                <a:lnTo>
                  <a:pt x="0" y="121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134990" y="3582024"/>
            <a:ext cx="3899590" cy="4530193"/>
            <a:chOff x="0" y="0"/>
            <a:chExt cx="54660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6"/>
              <a:stretch>
                <a:fillRect l="-98449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-10800000">
            <a:off x="9202450" y="7619962"/>
            <a:ext cx="4238456" cy="1218556"/>
          </a:xfrm>
          <a:custGeom>
            <a:avLst/>
            <a:gdLst/>
            <a:ahLst/>
            <a:cxnLst/>
            <a:rect r="r" b="b" t="t" l="l"/>
            <a:pathLst>
              <a:path h="1218556" w="4238456">
                <a:moveTo>
                  <a:pt x="0" y="0"/>
                </a:moveTo>
                <a:lnTo>
                  <a:pt x="4238456" y="0"/>
                </a:lnTo>
                <a:lnTo>
                  <a:pt x="4238456" y="1218556"/>
                </a:lnTo>
                <a:lnTo>
                  <a:pt x="0" y="121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365897" y="3582024"/>
            <a:ext cx="3899590" cy="4530193"/>
            <a:chOff x="0" y="0"/>
            <a:chExt cx="546608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-9565" t="0" r="-5988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3440906" y="7619962"/>
            <a:ext cx="4238456" cy="1218556"/>
          </a:xfrm>
          <a:custGeom>
            <a:avLst/>
            <a:gdLst/>
            <a:ahLst/>
            <a:cxnLst/>
            <a:rect r="r" b="b" t="t" l="l"/>
            <a:pathLst>
              <a:path h="1218556" w="4238456">
                <a:moveTo>
                  <a:pt x="0" y="0"/>
                </a:moveTo>
                <a:lnTo>
                  <a:pt x="4238455" y="0"/>
                </a:lnTo>
                <a:lnTo>
                  <a:pt x="4238455" y="1218556"/>
                </a:lnTo>
                <a:lnTo>
                  <a:pt x="0" y="1218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3604353" y="3582024"/>
            <a:ext cx="3899590" cy="4530193"/>
            <a:chOff x="0" y="0"/>
            <a:chExt cx="546608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083" r="0" b="-208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BF7"/>
            </a:solidFill>
          </p:spPr>
        </p:sp>
      </p:grpSp>
      <p:sp>
        <p:nvSpPr>
          <p:cNvPr name="AutoShape 29" id="29"/>
          <p:cNvSpPr/>
          <p:nvPr/>
        </p:nvSpPr>
        <p:spPr>
          <a:xfrm>
            <a:off x="-5406642" y="9274976"/>
            <a:ext cx="13067992" cy="0"/>
          </a:xfrm>
          <a:prstGeom prst="line">
            <a:avLst/>
          </a:prstGeom>
          <a:ln cap="flat" w="19050">
            <a:solidFill>
              <a:srgbClr val="252A7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139345" y="7345596"/>
            <a:ext cx="3508447" cy="51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3"/>
              </a:lnSpc>
              <a:spcBef>
                <a:spcPct val="0"/>
              </a:spcBef>
            </a:pPr>
            <a:r>
              <a:rPr lang="en-US" b="true" sz="3023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Security Risks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30561" y="7322014"/>
            <a:ext cx="3508447" cy="51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3"/>
              </a:lnSpc>
              <a:spcBef>
                <a:spcPct val="0"/>
              </a:spcBef>
            </a:pPr>
            <a:r>
              <a:rPr lang="en-US" b="true" sz="3023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Privacy Issues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45739" y="7322014"/>
            <a:ext cx="3508447" cy="51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3"/>
              </a:lnSpc>
              <a:spcBef>
                <a:spcPct val="0"/>
              </a:spcBef>
            </a:pPr>
            <a:r>
              <a:rPr lang="en-US" b="true" sz="3023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Compatibility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76647" y="7322014"/>
            <a:ext cx="3508447" cy="51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33"/>
              </a:lnSpc>
              <a:spcBef>
                <a:spcPct val="0"/>
              </a:spcBef>
            </a:pPr>
            <a:r>
              <a:rPr lang="en-US" b="true" sz="3023">
                <a:solidFill>
                  <a:srgbClr val="010101"/>
                </a:solidFill>
                <a:latin typeface="Lora Bold"/>
                <a:ea typeface="Lora Bold"/>
                <a:cs typeface="Lora Bold"/>
                <a:sym typeface="Lora Bold"/>
              </a:rPr>
              <a:t>Cost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A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73448">
            <a:off x="-3316613" y="-2989525"/>
            <a:ext cx="8690625" cy="6352057"/>
          </a:xfrm>
          <a:custGeom>
            <a:avLst/>
            <a:gdLst/>
            <a:ahLst/>
            <a:cxnLst/>
            <a:rect r="r" b="b" t="t" l="l"/>
            <a:pathLst>
              <a:path h="6352057" w="8690625">
                <a:moveTo>
                  <a:pt x="0" y="0"/>
                </a:moveTo>
                <a:lnTo>
                  <a:pt x="8690626" y="0"/>
                </a:lnTo>
                <a:lnTo>
                  <a:pt x="8690626" y="6352057"/>
                </a:lnTo>
                <a:lnTo>
                  <a:pt x="0" y="6352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8115" y="3966382"/>
            <a:ext cx="12931428" cy="294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29"/>
              </a:lnSpc>
              <a:spcBef>
                <a:spcPct val="0"/>
              </a:spcBef>
            </a:pPr>
            <a:r>
              <a:rPr lang="en-US" sz="8449">
                <a:solidFill>
                  <a:srgbClr val="252A7C"/>
                </a:solidFill>
                <a:latin typeface="Gagalin"/>
                <a:ea typeface="Gagalin"/>
                <a:cs typeface="Gagalin"/>
                <a:sym typeface="Gagalin"/>
              </a:rPr>
              <a:t>The world becomes more </a:t>
            </a:r>
          </a:p>
          <a:p>
            <a:pPr algn="ctr">
              <a:lnSpc>
                <a:spcPts val="11829"/>
              </a:lnSpc>
              <a:spcBef>
                <a:spcPct val="0"/>
              </a:spcBef>
            </a:pPr>
            <a:r>
              <a:rPr lang="en-US" sz="8449">
                <a:solidFill>
                  <a:srgbClr val="252A7C"/>
                </a:solidFill>
                <a:latin typeface="Gagalin"/>
                <a:ea typeface="Gagalin"/>
                <a:cs typeface="Gagalin"/>
                <a:sym typeface="Gagalin"/>
              </a:rPr>
              <a:t>intelligent and connected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DAGU4aXFdho</dc:identifier>
  <dcterms:modified xsi:type="dcterms:W3CDTF">2011-08-01T06:04:30Z</dcterms:modified>
  <cp:revision>1</cp:revision>
  <dc:title>Brown and White Minimal Professional Portfolio Presentation</dc:title>
</cp:coreProperties>
</file>